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256" r:id="rId3"/>
    <p:sldId id="267" r:id="rId4"/>
    <p:sldId id="260" r:id="rId5"/>
    <p:sldId id="268" r:id="rId6"/>
    <p:sldId id="271" r:id="rId7"/>
    <p:sldId id="286" r:id="rId8"/>
    <p:sldId id="274" r:id="rId9"/>
    <p:sldId id="275" r:id="rId10"/>
    <p:sldId id="278" r:id="rId11"/>
    <p:sldId id="276" r:id="rId12"/>
    <p:sldId id="281" r:id="rId13"/>
    <p:sldId id="282" r:id="rId14"/>
    <p:sldId id="283" r:id="rId15"/>
    <p:sldId id="289" r:id="rId16"/>
    <p:sldId id="277" r:id="rId17"/>
    <p:sldId id="279" r:id="rId18"/>
    <p:sldId id="291" r:id="rId19"/>
    <p:sldId id="285" r:id="rId20"/>
    <p:sldId id="280" r:id="rId21"/>
    <p:sldId id="288" r:id="rId22"/>
    <p:sldId id="273" r:id="rId23"/>
    <p:sldId id="287" r:id="rId24"/>
    <p:sldId id="25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0CF00E-BC74-473C-97A0-5F50B7CED69F}">
          <p14:sldIdLst>
            <p14:sldId id="256"/>
            <p14:sldId id="267"/>
            <p14:sldId id="260"/>
            <p14:sldId id="268"/>
            <p14:sldId id="271"/>
            <p14:sldId id="286"/>
            <p14:sldId id="274"/>
            <p14:sldId id="275"/>
            <p14:sldId id="278"/>
            <p14:sldId id="276"/>
            <p14:sldId id="281"/>
            <p14:sldId id="282"/>
            <p14:sldId id="283"/>
            <p14:sldId id="289"/>
            <p14:sldId id="277"/>
            <p14:sldId id="279"/>
            <p14:sldId id="291"/>
            <p14:sldId id="285"/>
            <p14:sldId id="280"/>
            <p14:sldId id="288"/>
            <p14:sldId id="273"/>
            <p14:sldId id="28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6" pos="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964" autoAdjust="0"/>
  </p:normalViewPr>
  <p:slideViewPr>
    <p:cSldViewPr showGuides="1">
      <p:cViewPr varScale="1">
        <p:scale>
          <a:sx n="56" d="100"/>
          <a:sy n="56" d="100"/>
        </p:scale>
        <p:origin x="1746" y="66"/>
      </p:cViewPr>
      <p:guideLst>
        <p:guide orient="horz" pos="864"/>
        <p:guide pos="7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برای</a:t>
            </a:r>
            <a:r>
              <a:rPr lang="fa-IR" baseline="0" dirty="0" smtClean="0"/>
              <a:t> هرکدوم مثال </a:t>
            </a:r>
          </a:p>
          <a:p>
            <a:r>
              <a:rPr lang="fa-IR" dirty="0" smtClean="0"/>
              <a:t>موقعیت</a:t>
            </a:r>
            <a:r>
              <a:rPr lang="fa-IR" baseline="0" dirty="0" smtClean="0"/>
              <a:t> </a:t>
            </a:r>
            <a:r>
              <a:rPr lang="fa-IR" baseline="0" dirty="0" smtClean="0"/>
              <a:t>شناسی – نقشه – در جنگ </a:t>
            </a:r>
          </a:p>
          <a:p>
            <a:r>
              <a:rPr lang="fa-IR" dirty="0" smtClean="0"/>
              <a:t>نظارت و</a:t>
            </a:r>
            <a:r>
              <a:rPr lang="fa-IR" baseline="0" dirty="0" smtClean="0"/>
              <a:t> نگهبانی – حالاچه امنتی چه کارخونه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12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 Details : HSL &gt;</a:t>
            </a:r>
            <a:r>
              <a:rPr lang="en-US" baseline="0" dirty="0" smtClean="0"/>
              <a:t> RGB</a:t>
            </a:r>
          </a:p>
          <a:p>
            <a:r>
              <a:rPr lang="en-US" baseline="0" dirty="0" smtClean="0"/>
              <a:t>Compression : HSL &gt; RGBA</a:t>
            </a:r>
          </a:p>
          <a:p>
            <a:r>
              <a:rPr lang="en-US" baseline="0" dirty="0" smtClean="0"/>
              <a:t>Process : HSL &gt; RGBA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6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YUV = for Camera – u can find Android</a:t>
            </a:r>
            <a:r>
              <a:rPr lang="en-US" baseline="0" dirty="0" smtClean="0"/>
              <a:t> Algorithm in WIKI</a:t>
            </a:r>
          </a:p>
          <a:p>
            <a:r>
              <a:rPr lang="en-US" baseline="0" dirty="0" smtClean="0"/>
              <a:t>CMYK = usage in Printing on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69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4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Consolas" panose="020B0609020204030204" pitchFamily="49" charset="0"/>
              </a:rPr>
              <a:t>'symmetric = </a:t>
            </a:r>
            <a:r>
              <a:rPr lang="fa-IR" sz="1200" dirty="0" smtClean="0">
                <a:latin typeface="Consolas" panose="020B0609020204030204" pitchFamily="49" charset="0"/>
              </a:rPr>
              <a:t>متقارن</a:t>
            </a:r>
            <a:endParaRPr lang="en-US" sz="1200" dirty="0" smtClean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7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Approximation = </a:t>
            </a:r>
            <a:r>
              <a:rPr lang="fa-IR" sz="1200" dirty="0" smtClean="0"/>
              <a:t>تقریب</a:t>
            </a:r>
            <a:r>
              <a:rPr lang="fa-IR" sz="1200" baseline="0" dirty="0" smtClean="0"/>
              <a:t> – نزدیک</a:t>
            </a:r>
            <a:endParaRPr lang="en-US" sz="1200" baseline="0" dirty="0" smtClean="0"/>
          </a:p>
          <a:p>
            <a:r>
              <a:rPr lang="en-US" sz="1200" dirty="0" smtClean="0"/>
              <a:t>Derivative = </a:t>
            </a:r>
            <a:r>
              <a:rPr lang="fa-IR" sz="1200" dirty="0" smtClean="0"/>
              <a:t>مشتق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5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86800" y="5638800"/>
            <a:ext cx="4572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9" name="Rectangle 8"/>
          <p:cNvSpPr/>
          <p:nvPr/>
        </p:nvSpPr>
        <p:spPr>
          <a:xfrm>
            <a:off x="8458200" y="5638800"/>
            <a:ext cx="2286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10" name="Rectangle 9"/>
          <p:cNvSpPr/>
          <p:nvPr/>
        </p:nvSpPr>
        <p:spPr>
          <a:xfrm>
            <a:off x="914401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11" name="Rectangle 10"/>
          <p:cNvSpPr/>
          <p:nvPr/>
        </p:nvSpPr>
        <p:spPr>
          <a:xfrm>
            <a:off x="1" y="0"/>
            <a:ext cx="9144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8682231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9123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91440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3716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07401" y="6032500"/>
            <a:ext cx="445008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8" tIns="45724" rIns="91448" bIns="45724" numCol="1" anchor="t" anchorCtr="0" compatLnSpc="1">
            <a:prstTxWarp prst="textNoShape">
              <a:avLst/>
            </a:prstTxWarp>
          </a:bodyPr>
          <a:lstStyle/>
          <a:p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1977" y="1600201"/>
            <a:ext cx="6248400" cy="2680127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1976" y="4344916"/>
            <a:ext cx="5638800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1">
                <a:solidFill>
                  <a:schemeClr val="tx1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462978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10" name="Rectangle 9"/>
          <p:cNvSpPr/>
          <p:nvPr/>
        </p:nvSpPr>
        <p:spPr>
          <a:xfrm>
            <a:off x="462978" y="736219"/>
            <a:ext cx="4572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462978" y="736219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462978" y="1345819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525249" y="934836"/>
            <a:ext cx="336023" cy="220630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sz="1350"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462978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1584" y="685800"/>
            <a:ext cx="1340994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9272" y="685800"/>
            <a:ext cx="5887983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686800" y="5638800"/>
            <a:ext cx="4572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20" name="Rectangle 19"/>
          <p:cNvSpPr/>
          <p:nvPr/>
        </p:nvSpPr>
        <p:spPr>
          <a:xfrm>
            <a:off x="8458200" y="5638800"/>
            <a:ext cx="2286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24" name="Rectangle 23"/>
          <p:cNvSpPr/>
          <p:nvPr/>
        </p:nvSpPr>
        <p:spPr>
          <a:xfrm>
            <a:off x="912352" y="5638800"/>
            <a:ext cx="4572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8682231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9123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07401" y="6032500"/>
            <a:ext cx="445008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8" tIns="45724" rIns="91448" bIns="45724" numCol="1" anchor="t" anchorCtr="0" compatLnSpc="1">
            <a:prstTxWarp prst="textNoShape">
              <a:avLst/>
            </a:prstTxWarp>
          </a:bodyPr>
          <a:lstStyle/>
          <a:p>
            <a:endParaRPr sz="1350"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9123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686800" y="0"/>
            <a:ext cx="457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27" name="Rectangle 26"/>
          <p:cNvSpPr/>
          <p:nvPr/>
        </p:nvSpPr>
        <p:spPr>
          <a:xfrm>
            <a:off x="8458200" y="0"/>
            <a:ext cx="2286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28" name="Rectangle 27"/>
          <p:cNvSpPr/>
          <p:nvPr/>
        </p:nvSpPr>
        <p:spPr>
          <a:xfrm>
            <a:off x="914401" y="0"/>
            <a:ext cx="457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29" name="Rectangle 28"/>
          <p:cNvSpPr/>
          <p:nvPr/>
        </p:nvSpPr>
        <p:spPr>
          <a:xfrm>
            <a:off x="-1" y="0"/>
            <a:ext cx="9144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8682231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9123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914401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272" y="1600201"/>
            <a:ext cx="6214072" cy="2654064"/>
          </a:xfrm>
        </p:spPr>
        <p:txBody>
          <a:bodyPr anchor="b">
            <a:normAutofit/>
          </a:bodyPr>
          <a:lstStyle>
            <a:lvl1pPr algn="l">
              <a:defRPr sz="4051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273" y="4259997"/>
            <a:ext cx="5449886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1">
                <a:solidFill>
                  <a:schemeClr val="tx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5388" y="1600200"/>
            <a:ext cx="3611880" cy="4572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2520" y="1600200"/>
            <a:ext cx="3611880" cy="4572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 baseline="0"/>
            </a:lvl6pPr>
            <a:lvl7pPr>
              <a:defRPr sz="1350" baseline="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12/29/2016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389" y="1499616"/>
            <a:ext cx="3615107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5388" y="2514707"/>
            <a:ext cx="3611880" cy="365749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9293" y="1499616"/>
            <a:ext cx="3615107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9293" y="2514600"/>
            <a:ext cx="3615107" cy="365556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12/29/2016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12/29/2016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9802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462978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229600" y="0"/>
            <a:ext cx="692146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9" name="Rectangle 8"/>
          <p:cNvSpPr/>
          <p:nvPr/>
        </p:nvSpPr>
        <p:spPr>
          <a:xfrm>
            <a:off x="8921746" y="0"/>
            <a:ext cx="2286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12/29/2016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6466" y="0"/>
            <a:ext cx="3111598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466465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05890" y="381000"/>
            <a:ext cx="2470710" cy="1371600"/>
          </a:xfrm>
        </p:spPr>
        <p:txBody>
          <a:bodyPr anchor="b">
            <a:normAutofit/>
          </a:bodyPr>
          <a:lstStyle>
            <a:lvl1pPr algn="l">
              <a:defRPr sz="2101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482600"/>
            <a:ext cx="4648200" cy="56896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05890" y="1828800"/>
            <a:ext cx="2470710" cy="43434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12/29/2016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26414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890" y="381000"/>
            <a:ext cx="2470710" cy="1371600"/>
          </a:xfrm>
        </p:spPr>
        <p:txBody>
          <a:bodyPr anchor="b">
            <a:normAutofit/>
          </a:bodyPr>
          <a:lstStyle>
            <a:lvl1pPr algn="l">
              <a:defRPr sz="2101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3886200" y="482600"/>
            <a:ext cx="4648200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1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5890" y="1828800"/>
            <a:ext cx="2470710" cy="43434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12/29/2016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891222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lvl="0" algn="ctr"/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462978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13" name="Rectangle 12"/>
          <p:cNvSpPr/>
          <p:nvPr/>
        </p:nvSpPr>
        <p:spPr>
          <a:xfrm>
            <a:off x="462978" y="736219"/>
            <a:ext cx="4572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462978" y="736219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462978" y="1345819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567219" y="898103"/>
            <a:ext cx="25208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sz="1350"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462978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5389" y="177801"/>
            <a:ext cx="7339012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389" y="1600200"/>
            <a:ext cx="7339012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0" y="6356352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48239" y="6356352"/>
            <a:ext cx="2981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1" y="6356352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701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85215" indent="-185215" algn="l" defTabSz="685983" rtl="0" eaLnBrk="1" latinLnBrk="0" hangingPunct="1">
        <a:lnSpc>
          <a:spcPct val="90000"/>
        </a:lnSpc>
        <a:spcBef>
          <a:spcPts val="1050"/>
        </a:spcBef>
        <a:buFont typeface="Euphemia" pitchFamily="34" charset="0"/>
        <a:buChar char="›"/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459609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4002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395" indent="-185215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282788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557181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831574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105967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380361" indent="-185215" algn="l" defTabSz="685983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n.wikipedia.org/wiki/Otsu's_metho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hyperlink" Target="http://mathworks.com/matlabcentral" TargetMode="External"/><Relationship Id="rId7" Type="http://schemas.openxmlformats.org/officeDocument/2006/relationships/hyperlink" Target="http://shahriar.in/blog/post/141" TargetMode="External"/><Relationship Id="rId2" Type="http://schemas.openxmlformats.org/officeDocument/2006/relationships/hyperlink" Target="http://mathworks.com/matlab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yazdipour/Intro-Matlab-Image-Processing" TargetMode="External"/><Relationship Id="rId5" Type="http://schemas.openxmlformats.org/officeDocument/2006/relationships/hyperlink" Target="http://www.slideshare.net/ShahriarYazdipour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www.mathworks.com/products/image.html" TargetMode="Externa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izer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3505200"/>
            <a:ext cx="6553200" cy="1637543"/>
          </a:xfrm>
        </p:spPr>
        <p:txBody>
          <a:bodyPr/>
          <a:lstStyle/>
          <a:p>
            <a:r>
              <a:rPr lang="en-US" sz="2400" dirty="0"/>
              <a:t>Introduction in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MATLAB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Image Processing Toolbox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7908"/>
            <a:ext cx="3092430" cy="243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0" y="6096000"/>
            <a:ext cx="247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Shahriar Yazdipour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389" y="762000"/>
            <a:ext cx="7339012" cy="655638"/>
          </a:xfrm>
        </p:spPr>
        <p:txBody>
          <a:bodyPr/>
          <a:lstStyle/>
          <a:p>
            <a:r>
              <a:rPr lang="en-US" dirty="0"/>
              <a:t>IP Toolbox Functions</a:t>
            </a:r>
          </a:p>
        </p:txBody>
      </p:sp>
      <p:sp>
        <p:nvSpPr>
          <p:cNvPr id="9" name="Content Placeholder 8"/>
          <p:cNvSpPr txBox="1">
            <a:spLocks noGrp="1"/>
          </p:cNvSpPr>
          <p:nvPr>
            <p:ph idx="1"/>
          </p:nvPr>
        </p:nvSpPr>
        <p:spPr>
          <a:xfrm>
            <a:off x="1195389" y="1600200"/>
            <a:ext cx="7339012" cy="446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Imcrop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(I,[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x,y,width,height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]) </a:t>
            </a:r>
            <a:r>
              <a:rPr lang="en-US" sz="18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%%submatrix</a:t>
            </a:r>
          </a:p>
          <a:p>
            <a:endParaRPr lang="en-US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Rgb2gray(I)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Im2bw(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I,level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Bwlabel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bw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Imfeature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I,’all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’) OR 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regionprops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I,’all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’)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Area / 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Centeroid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 / 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BoundingBox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/ Eccentricity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Orientation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/ 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PixelList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 /...</a:t>
            </a:r>
          </a:p>
        </p:txBody>
      </p:sp>
    </p:spTree>
    <p:extLst>
      <p:ext uri="{BB962C8B-B14F-4D97-AF65-F5344CB8AC3E}">
        <p14:creationId xmlns:p14="http://schemas.microsoft.com/office/powerpoint/2010/main" val="192291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to Gray</a:t>
            </a:r>
            <a:endParaRPr lang="en-US" dirty="0"/>
          </a:p>
        </p:txBody>
      </p:sp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95388" y="2185003"/>
            <a:ext cx="334383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Gray = Red  = I[:,:,1]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Gray 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Green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= I</a:t>
            </a:r>
            <a:r>
              <a:rPr lang="en-US" altLang="en-US" sz="20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[:,:,2]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Gray 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Blue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= I</a:t>
            </a:r>
            <a:r>
              <a:rPr lang="en-US" altLang="en-US" sz="20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[:,:,3]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76" y="1295400"/>
            <a:ext cx="4110318" cy="27025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58"/>
          <a:stretch/>
        </p:blipFill>
        <p:spPr>
          <a:xfrm>
            <a:off x="4463023" y="4086788"/>
            <a:ext cx="4376177" cy="2610834"/>
          </a:xfrm>
          <a:prstGeom prst="rect">
            <a:avLst/>
          </a:prstGeom>
        </p:spPr>
      </p:pic>
      <p:sp>
        <p:nvSpPr>
          <p:cNvPr id="10" name="Rectangle 1"/>
          <p:cNvSpPr txBox="1">
            <a:spLocks noChangeArrowheads="1"/>
          </p:cNvSpPr>
          <p:nvPr/>
        </p:nvSpPr>
        <p:spPr bwMode="auto">
          <a:xfrm>
            <a:off x="1195388" y="4404211"/>
            <a:ext cx="405239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185215" indent="-185215" algn="l" defTabSz="685983" rtl="0" eaLnBrk="1" latinLnBrk="0" hangingPunct="1">
              <a:lnSpc>
                <a:spcPct val="90000"/>
              </a:lnSpc>
              <a:spcBef>
                <a:spcPts val="1050"/>
              </a:spcBef>
              <a:buFont typeface="Euphemia" pitchFamily="34" charset="0"/>
              <a:buChar char="›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609" indent="-18521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4002" indent="-18521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Euphemia" pitchFamily="34" charset="0"/>
              <a:buChar char="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395" indent="-18521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Arial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2788" indent="-18521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Euphemia" pitchFamily="34" charset="0"/>
              <a:buChar char="›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7181" indent="-18521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Euphemia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1574" indent="-18521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Euphemia" pitchFamily="34" charset="0"/>
              <a:buChar char="›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5967" indent="-18521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Euphemia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80361" indent="-18521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Euphemia" pitchFamily="34" charset="0"/>
              <a:buChar char="›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Gray = (Red + Green + Blue) / 3 </a:t>
            </a:r>
          </a:p>
        </p:txBody>
      </p:sp>
    </p:spTree>
    <p:extLst>
      <p:ext uri="{BB962C8B-B14F-4D97-AF65-F5344CB8AC3E}">
        <p14:creationId xmlns:p14="http://schemas.microsoft.com/office/powerpoint/2010/main" val="36494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4641"/>
            <a:ext cx="7339012" cy="1239837"/>
          </a:xfrm>
        </p:spPr>
        <p:txBody>
          <a:bodyPr/>
          <a:lstStyle/>
          <a:p>
            <a:r>
              <a:rPr lang="en-US" dirty="0" smtClean="0"/>
              <a:t>RGB to Black &amp; White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1676400"/>
            <a:ext cx="48729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en-US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0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im2bw(</a:t>
            </a:r>
            <a:r>
              <a:rPr lang="en-US" altLang="en-US" sz="2000" dirty="0" err="1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Image,level</a:t>
            </a:r>
            <a:r>
              <a:rPr lang="en-US" altLang="en-US" sz="20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 must be a 2D Matrix.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Level: 0.5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 smtClean="0">
              <a:solidFill>
                <a:schemeClr val="tx2"/>
              </a:solidFill>
              <a:latin typeface="Inconsolat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42" y="1239837"/>
            <a:ext cx="2514600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673689"/>
            <a:ext cx="2506190" cy="251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601" y="4033582"/>
            <a:ext cx="2540770" cy="25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389" y="2886294"/>
            <a:ext cx="7339012" cy="3285906"/>
          </a:xfrm>
        </p:spPr>
        <p:txBody>
          <a:bodyPr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 smtClean="0">
              <a:solidFill>
                <a:srgbClr val="333333"/>
              </a:solidFill>
              <a:latin typeface="Inconsolat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 smtClean="0">
                <a:solidFill>
                  <a:srgbClr val="333333"/>
                </a:solidFill>
                <a:latin typeface="Inconsolata"/>
              </a:rPr>
              <a:t>To </a:t>
            </a:r>
            <a:r>
              <a:rPr lang="en-US" altLang="en-US" sz="1600" dirty="0">
                <a:solidFill>
                  <a:srgbClr val="333333"/>
                </a:solidFill>
                <a:latin typeface="Inconsolata"/>
              </a:rPr>
              <a:t>compute the level argument</a:t>
            </a:r>
            <a:r>
              <a:rPr lang="en-US" altLang="en-US" sz="1600" dirty="0" smtClean="0">
                <a:solidFill>
                  <a:srgbClr val="333333"/>
                </a:solidFill>
                <a:latin typeface="Inconsolata"/>
              </a:rPr>
              <a:t>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 smtClean="0">
                <a:solidFill>
                  <a:srgbClr val="333333"/>
                </a:solidFill>
                <a:latin typeface="Inconsolata"/>
              </a:rPr>
              <a:t>we </a:t>
            </a:r>
            <a:r>
              <a:rPr lang="en-US" altLang="en-US" sz="1600" dirty="0">
                <a:solidFill>
                  <a:srgbClr val="333333"/>
                </a:solidFill>
                <a:latin typeface="Inconsolata"/>
              </a:rPr>
              <a:t>can </a:t>
            </a:r>
            <a:r>
              <a:rPr lang="en-US" altLang="en-US" sz="1600" dirty="0" smtClean="0">
                <a:solidFill>
                  <a:srgbClr val="333333"/>
                </a:solidFill>
                <a:latin typeface="Inconsolata"/>
              </a:rPr>
              <a:t>use </a:t>
            </a:r>
            <a:r>
              <a:rPr lang="en-US" altLang="en-US" sz="1600" dirty="0">
                <a:solidFill>
                  <a:srgbClr val="333333"/>
                </a:solidFill>
                <a:latin typeface="Inconsolata"/>
              </a:rPr>
              <a:t>the function </a:t>
            </a:r>
            <a:r>
              <a:rPr lang="en-US" altLang="en-US" sz="1600" dirty="0" err="1">
                <a:solidFill>
                  <a:srgbClr val="333333"/>
                </a:solidFill>
                <a:latin typeface="Inconsolata"/>
              </a:rPr>
              <a:t>graythresh</a:t>
            </a:r>
            <a:endParaRPr lang="en-US" altLang="en-US" sz="1600" dirty="0">
              <a:solidFill>
                <a:srgbClr val="333333"/>
              </a:solidFill>
              <a:latin typeface="Inconsolat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 smtClean="0">
                <a:solidFill>
                  <a:srgbClr val="333333"/>
                </a:solidFill>
                <a:latin typeface="Inconsolata"/>
              </a:rPr>
              <a:t>The </a:t>
            </a:r>
            <a:r>
              <a:rPr lang="en-US" altLang="en-US" sz="1600" dirty="0" err="1">
                <a:solidFill>
                  <a:srgbClr val="333333"/>
                </a:solidFill>
                <a:latin typeface="Inconsolata"/>
              </a:rPr>
              <a:t>graythresh</a:t>
            </a:r>
            <a:r>
              <a:rPr lang="en-US" altLang="en-US" sz="1600" dirty="0">
                <a:solidFill>
                  <a:srgbClr val="333333"/>
                </a:solidFill>
                <a:latin typeface="Inconsolata"/>
              </a:rPr>
              <a:t> function uses Otsu's method, which chooses the threshold to minimize the </a:t>
            </a:r>
            <a:r>
              <a:rPr lang="en-US" altLang="en-US" sz="1600" dirty="0" err="1">
                <a:solidFill>
                  <a:srgbClr val="333333"/>
                </a:solidFill>
                <a:latin typeface="Inconsolata"/>
              </a:rPr>
              <a:t>intraclass</a:t>
            </a:r>
            <a:r>
              <a:rPr lang="en-US" altLang="en-US" sz="1600" dirty="0">
                <a:solidFill>
                  <a:srgbClr val="333333"/>
                </a:solidFill>
                <a:latin typeface="Inconsolata"/>
              </a:rPr>
              <a:t> variance of the black and white pixels.</a:t>
            </a:r>
          </a:p>
          <a:p>
            <a:pPr marL="0" indent="0">
              <a:buNone/>
            </a:pPr>
            <a:endParaRPr lang="en-US" sz="1600" dirty="0">
              <a:hlinkClick r:id="rId2"/>
            </a:endParaRPr>
          </a:p>
          <a:p>
            <a:pPr marL="0" indent="0">
              <a:buNone/>
            </a:pPr>
            <a:endParaRPr lang="en-US" sz="1600" dirty="0" smtClean="0">
              <a:hlinkClick r:id="rId2"/>
            </a:endParaRPr>
          </a:p>
          <a:p>
            <a:pPr marL="0" indent="0">
              <a:buNone/>
            </a:pPr>
            <a:r>
              <a:rPr lang="en-US" sz="1400" dirty="0" smtClean="0">
                <a:hlinkClick r:id="rId2"/>
              </a:rPr>
              <a:t>Otsu</a:t>
            </a:r>
            <a:r>
              <a:rPr lang="en-US" sz="1400" dirty="0">
                <a:hlinkClick r:id="rId2"/>
              </a:rPr>
              <a:t>, N., "A Threshold Selection Method from Gray-Level Histograms," IEEE Transactions on Systems, Man, and Cybernetics, Vol. 9, No. 1, 1979, pp. 62-66</a:t>
            </a:r>
            <a:r>
              <a:rPr lang="en-US" sz="1400" dirty="0" smtClean="0">
                <a:hlinkClick r:id="rId2"/>
              </a:rPr>
              <a:t>.</a:t>
            </a:r>
            <a:endParaRPr lang="en-US" sz="1400" dirty="0"/>
          </a:p>
        </p:txBody>
      </p:sp>
      <p:pic>
        <p:nvPicPr>
          <p:cNvPr id="6" name="Picture 2" descr="Image result for graythresh lev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9"/>
          <a:stretch/>
        </p:blipFill>
        <p:spPr bwMode="auto">
          <a:xfrm>
            <a:off x="5866165" y="1577788"/>
            <a:ext cx="2704095" cy="16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04354" y="18288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if (level*255 &gt; </a:t>
            </a:r>
            <a:r>
              <a:rPr lang="en-US" alt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PixelVal</a:t>
            </a:r>
            <a:r>
              <a:rPr lang="en-US" alt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alt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PixelVal</a:t>
            </a:r>
            <a:r>
              <a:rPr lang="en-US" alt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else </a:t>
            </a:r>
            <a:r>
              <a:rPr lang="en-US" alt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PixelVal</a:t>
            </a:r>
            <a:r>
              <a:rPr lang="en-US" alt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=0;</a:t>
            </a:r>
          </a:p>
        </p:txBody>
      </p:sp>
    </p:spTree>
    <p:extLst>
      <p:ext uri="{BB962C8B-B14F-4D97-AF65-F5344CB8AC3E}">
        <p14:creationId xmlns:p14="http://schemas.microsoft.com/office/powerpoint/2010/main" val="257475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Toolbox Functions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14400"/>
            <a:ext cx="2438740" cy="49727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b="1" dirty="0" smtClean="0">
                <a:latin typeface="Consolas" panose="020B0609020204030204" pitchFamily="49" charset="0"/>
              </a:rPr>
              <a:t>B </a:t>
            </a:r>
            <a:r>
              <a:rPr lang="pt-BR" b="1" dirty="0">
                <a:latin typeface="Consolas" panose="020B0609020204030204" pitchFamily="49" charset="0"/>
              </a:rPr>
              <a:t>= blockproc(A,[M N],</a:t>
            </a:r>
            <a:r>
              <a:rPr lang="pt-BR" b="1" dirty="0" smtClean="0">
                <a:latin typeface="Consolas" panose="020B0609020204030204" pitchFamily="49" charset="0"/>
              </a:rPr>
              <a:t>func)</a:t>
            </a:r>
          </a:p>
          <a:p>
            <a:pPr marL="0" indent="0">
              <a:buNone/>
            </a:pPr>
            <a:r>
              <a:rPr lang="pt-BR" dirty="0" smtClean="0"/>
              <a:t>Execute func foreach [M N] size matrix inside A.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Use it to: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Manage speed and memory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Sometimes more accurate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44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Toolbox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000" dirty="0" smtClean="0"/>
          </a:p>
          <a:p>
            <a:r>
              <a:rPr lang="en-US" dirty="0" smtClean="0"/>
              <a:t>IPPL: Intel Integrated Performance </a:t>
            </a:r>
            <a:r>
              <a:rPr lang="en-US" dirty="0"/>
              <a:t>Primitives </a:t>
            </a:r>
            <a:r>
              <a:rPr lang="en-US" dirty="0" smtClean="0"/>
              <a:t>Library</a:t>
            </a:r>
          </a:p>
          <a:p>
            <a:r>
              <a:rPr lang="en-US" dirty="0" err="1" smtClean="0"/>
              <a:t>Imadd</a:t>
            </a:r>
            <a:endParaRPr lang="en-US" dirty="0" smtClean="0"/>
          </a:p>
          <a:p>
            <a:r>
              <a:rPr lang="en-US" dirty="0" err="1" smtClean="0"/>
              <a:t>Imdivide</a:t>
            </a:r>
            <a:endParaRPr lang="en-US" dirty="0" smtClean="0"/>
          </a:p>
          <a:p>
            <a:r>
              <a:rPr lang="en-US" dirty="0" err="1" smtClean="0"/>
              <a:t>Immultiply</a:t>
            </a:r>
            <a:endParaRPr lang="en-US" dirty="0" smtClean="0"/>
          </a:p>
          <a:p>
            <a:r>
              <a:rPr lang="en-US" dirty="0" err="1" smtClean="0"/>
              <a:t>Imabsdiff</a:t>
            </a:r>
            <a:endParaRPr lang="en-US" dirty="0" smtClean="0"/>
          </a:p>
          <a:p>
            <a:r>
              <a:rPr lang="en-US" dirty="0" err="1" smtClean="0"/>
              <a:t>Imcomplement</a:t>
            </a:r>
            <a:endParaRPr lang="en-US" dirty="0" smtClean="0"/>
          </a:p>
          <a:p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24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Toolbox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389" y="1600200"/>
            <a:ext cx="733901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Imnoise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imnoise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I,'salt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pepper',d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dirty="0"/>
              <a:t>adds salt and pepper noise to the image I, where d is the noise density. This affects approximately d*</a:t>
            </a:r>
            <a:r>
              <a:rPr lang="en-US" sz="1600" dirty="0" err="1"/>
              <a:t>numel</a:t>
            </a:r>
            <a:r>
              <a:rPr lang="en-US" sz="1600" dirty="0"/>
              <a:t>(I) pixels. The default for d is </a:t>
            </a:r>
            <a:r>
              <a:rPr lang="en-US" sz="1600" dirty="0" smtClean="0"/>
              <a:t>0.05. (On off method)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imnoise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I,'speckle',v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dirty="0"/>
              <a:t>adds multiplicative noise to the image I, using the equation J = </a:t>
            </a:r>
            <a:r>
              <a:rPr lang="en-US" sz="1600" dirty="0" err="1"/>
              <a:t>I+n</a:t>
            </a:r>
            <a:r>
              <a:rPr lang="en-US" sz="1600" dirty="0"/>
              <a:t>*I, where n is uniformly distributed random noise with mean 0 and variance v. The default for v is 0.04</a:t>
            </a:r>
            <a:r>
              <a:rPr lang="en-US" sz="1600" dirty="0" smtClean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medfilt2(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A,m,n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/>
              <a:t> :2-D median filtering</a:t>
            </a:r>
          </a:p>
          <a:p>
            <a:pPr marL="0" indent="0">
              <a:buNone/>
            </a:pPr>
            <a:r>
              <a:rPr lang="en-US" sz="1600" dirty="0"/>
              <a:t>median filtering is a nonlinear operation often used in image processing to reduce "salt and pepper" noise. A median filter is more effective </a:t>
            </a:r>
            <a:r>
              <a:rPr lang="en-US" sz="1600" dirty="0" smtClean="0"/>
              <a:t>when </a:t>
            </a:r>
            <a:r>
              <a:rPr lang="en-US" sz="1600" dirty="0"/>
              <a:t>the goal is to simultaneously reduce noise and preserve edges</a:t>
            </a:r>
          </a:p>
          <a:p>
            <a:pPr marL="0" indent="0">
              <a:buNone/>
            </a:pPr>
            <a:r>
              <a:rPr lang="en-US" sz="1600" dirty="0"/>
              <a:t>Each output pixel contains the median value in the m-by-n neighborhood around the corresponding pixel in the input image. medfilt2 pads the image with </a:t>
            </a:r>
            <a:r>
              <a:rPr lang="en-US" sz="1600" dirty="0" smtClean="0"/>
              <a:t>0s (Black) </a:t>
            </a:r>
            <a:r>
              <a:rPr lang="en-US" sz="1600" dirty="0"/>
              <a:t>on the edges</a:t>
            </a:r>
            <a:r>
              <a:rPr lang="en-US" sz="1600" dirty="0" smtClean="0"/>
              <a:t>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821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Salt &amp; Pepper noise + medfild2</a:t>
            </a:r>
            <a:endParaRPr lang="en-US" dirty="0"/>
          </a:p>
        </p:txBody>
      </p:sp>
      <p:pic>
        <p:nvPicPr>
          <p:cNvPr id="4" name="Content Placeholder 3" descr="Help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8" t="40485" r="17651" b="25260"/>
          <a:stretch/>
        </p:blipFill>
        <p:spPr>
          <a:xfrm>
            <a:off x="2133600" y="1524000"/>
            <a:ext cx="5474496" cy="2142196"/>
          </a:xfrm>
        </p:spPr>
      </p:pic>
      <p:pic>
        <p:nvPicPr>
          <p:cNvPr id="5" name="Picture 4" descr="Hel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0" t="27090" r="18283" b="40835"/>
          <a:stretch/>
        </p:blipFill>
        <p:spPr>
          <a:xfrm>
            <a:off x="2208083" y="4191000"/>
            <a:ext cx="5334000" cy="20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5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Gaussian </a:t>
            </a:r>
            <a:r>
              <a:rPr lang="en-US" dirty="0" smtClean="0"/>
              <a:t>blur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PSF = </a:t>
            </a:r>
            <a:r>
              <a:rPr lang="en-US" sz="1600" dirty="0" err="1">
                <a:latin typeface="Consolas" panose="020B0609020204030204" pitchFamily="49" charset="0"/>
              </a:rPr>
              <a:t>fspecial</a:t>
            </a:r>
            <a:r>
              <a:rPr lang="en-US" sz="1600" dirty="0">
                <a:latin typeface="Consolas" panose="020B0609020204030204" pitchFamily="49" charset="0"/>
              </a:rPr>
              <a:t>('gaussian</a:t>
            </a:r>
            <a:r>
              <a:rPr lang="en-US" sz="1600" dirty="0" smtClean="0">
                <a:latin typeface="Consolas" panose="020B0609020204030204" pitchFamily="49" charset="0"/>
              </a:rPr>
              <a:t>',3);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B=</a:t>
            </a:r>
            <a:r>
              <a:rPr lang="en-US" sz="1600" dirty="0" err="1" smtClean="0">
                <a:latin typeface="Consolas" panose="020B0609020204030204" pitchFamily="49" charset="0"/>
              </a:rPr>
              <a:t>imfilter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I,PSF</a:t>
            </a:r>
            <a:r>
              <a:rPr lang="en-US" sz="1600" dirty="0" err="1">
                <a:latin typeface="Consolas" panose="020B0609020204030204" pitchFamily="49" charset="0"/>
              </a:rPr>
              <a:t>,'symmetric</a:t>
            </a:r>
            <a:r>
              <a:rPr lang="en-US" sz="1600" dirty="0" smtClean="0">
                <a:latin typeface="Consolas" panose="020B0609020204030204" pitchFamily="49" charset="0"/>
              </a:rPr>
              <a:t>');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 smtClean="0"/>
              <a:t>Gaussian </a:t>
            </a:r>
            <a:r>
              <a:rPr lang="en-US" dirty="0"/>
              <a:t>blur</a:t>
            </a:r>
          </a:p>
          <a:p>
            <a:pPr marL="0" indent="0">
              <a:buNone/>
            </a:pPr>
            <a:r>
              <a:rPr lang="en-US" dirty="0" smtClean="0"/>
              <a:t>With weighed kernel</a:t>
            </a:r>
            <a:endParaRPr lang="en-US" dirty="0"/>
          </a:p>
        </p:txBody>
      </p:sp>
      <p:pic>
        <p:nvPicPr>
          <p:cNvPr id="4" name="Picture 3" descr="remote9ff8fd70002ad16.mov - MPC-BE x64 - v1.4.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7" t="27788" r="34082" b="24576"/>
          <a:stretch/>
        </p:blipFill>
        <p:spPr>
          <a:xfrm>
            <a:off x="5304285" y="4077727"/>
            <a:ext cx="2539998" cy="2438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15" y="1219200"/>
            <a:ext cx="293776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Toolbox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388" y="1600200"/>
            <a:ext cx="7567611" cy="49530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3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BW </a:t>
            </a:r>
            <a: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3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edge(I,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[thresh]</a:t>
            </a:r>
            <a:r>
              <a:rPr lang="en-US" sz="23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300" dirty="0" smtClean="0"/>
              <a:t> </a:t>
            </a:r>
            <a:r>
              <a:rPr lang="en-US" sz="1700" dirty="0"/>
              <a:t>takes a grayscale or a binary </a:t>
            </a:r>
            <a:r>
              <a:rPr lang="en-US" sz="1700" dirty="0" smtClean="0"/>
              <a:t>image, </a:t>
            </a:r>
            <a:r>
              <a:rPr lang="en-US" sz="1700" dirty="0"/>
              <a:t>and returns a binary </a:t>
            </a:r>
            <a:r>
              <a:rPr lang="en-US" sz="1700" dirty="0" smtClean="0"/>
              <a:t>image</a:t>
            </a:r>
            <a:endParaRPr lang="en-US" sz="17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b="1" dirty="0" smtClean="0"/>
              <a:t>The </a:t>
            </a:r>
            <a:r>
              <a:rPr lang="en-US" sz="2200" b="1" dirty="0"/>
              <a:t>Prewitt</a:t>
            </a:r>
            <a:r>
              <a:rPr lang="en-US" sz="1900" dirty="0" smtClean="0"/>
              <a:t> </a:t>
            </a:r>
            <a:r>
              <a:rPr lang="en-US" sz="1800" dirty="0"/>
              <a:t>method finds edges using the </a:t>
            </a:r>
            <a:r>
              <a:rPr lang="en-US" sz="1800" dirty="0"/>
              <a:t>Prewitt </a:t>
            </a:r>
            <a:r>
              <a:rPr lang="en-US" sz="1800" dirty="0"/>
              <a:t>approximation to the derivative. It returns edges at those points where the gradient of </a:t>
            </a:r>
            <a:r>
              <a:rPr lang="en-US" sz="1800" dirty="0" smtClean="0"/>
              <a:t>Image </a:t>
            </a:r>
            <a:r>
              <a:rPr lang="en-US" sz="1800" dirty="0"/>
              <a:t>is maximum</a:t>
            </a:r>
            <a:r>
              <a:rPr lang="en-US" sz="1800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Roberts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Sobel</a:t>
            </a: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 smtClean="0"/>
              <a:t>The </a:t>
            </a:r>
            <a:r>
              <a:rPr lang="en-US" b="1" dirty="0" smtClean="0"/>
              <a:t>Canny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300" dirty="0" smtClean="0"/>
              <a:t>Canny</a:t>
            </a:r>
            <a:r>
              <a:rPr lang="en-US" sz="1300" dirty="0"/>
              <a:t>, John, "A Computational Approach to Edge Detection," IEEE Transactions on Pattern Analysis and Machine </a:t>
            </a:r>
            <a:r>
              <a:rPr lang="en-US" sz="1300" dirty="0" err="1"/>
              <a:t>Intelligence,Vol</a:t>
            </a:r>
            <a:r>
              <a:rPr lang="en-US" sz="1300" dirty="0"/>
              <a:t>. PAMI-8, No. 6, 1986, pp. 679-698. </a:t>
            </a:r>
          </a:p>
          <a:p>
            <a:pPr marL="0" indent="0">
              <a:buNone/>
            </a:pPr>
            <a:r>
              <a:rPr lang="en-US" sz="1300" dirty="0" smtClean="0"/>
              <a:t>Lim</a:t>
            </a:r>
            <a:r>
              <a:rPr lang="en-US" sz="1300" dirty="0"/>
              <a:t>, Jae S., Two-Dimensional Signal and Image Processing, Englewood Cliffs, NJ, Prentice Hall, 1990, pp. 478-488.</a:t>
            </a:r>
          </a:p>
          <a:p>
            <a:pPr marL="0" indent="0">
              <a:buNone/>
            </a:pPr>
            <a:r>
              <a:rPr lang="en-US" sz="1300" dirty="0" smtClean="0"/>
              <a:t>Parker</a:t>
            </a:r>
            <a:r>
              <a:rPr lang="en-US" sz="1300" dirty="0"/>
              <a:t>, James R., Algorithms for Image Processing and Computer Vision, New York, John Wiley &amp; Sons, Inc., 1997, pp. 23-29.</a:t>
            </a:r>
          </a:p>
        </p:txBody>
      </p:sp>
    </p:spTree>
    <p:extLst>
      <p:ext uri="{BB962C8B-B14F-4D97-AF65-F5344CB8AC3E}">
        <p14:creationId xmlns:p14="http://schemas.microsoft.com/office/powerpoint/2010/main" val="21119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Applications of Image Processing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Image </a:t>
            </a:r>
            <a:r>
              <a:rPr lang="en-US" dirty="0">
                <a:solidFill>
                  <a:schemeClr val="tx2"/>
                </a:solidFill>
              </a:rPr>
              <a:t>Pre </a:t>
            </a:r>
            <a:r>
              <a:rPr lang="en-US" dirty="0" smtClean="0">
                <a:solidFill>
                  <a:schemeClr val="tx2"/>
                </a:solidFill>
              </a:rPr>
              <a:t>processing</a:t>
            </a:r>
          </a:p>
          <a:p>
            <a:r>
              <a:rPr lang="en-US" dirty="0">
                <a:solidFill>
                  <a:schemeClr val="tx2"/>
                </a:solidFill>
              </a:rPr>
              <a:t>Image </a:t>
            </a:r>
            <a:r>
              <a:rPr lang="en-US" dirty="0" smtClean="0">
                <a:solidFill>
                  <a:schemeClr val="tx2"/>
                </a:solidFill>
              </a:rPr>
              <a:t>segmentation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Colors</a:t>
            </a:r>
          </a:p>
          <a:p>
            <a:r>
              <a:rPr lang="en-US" dirty="0">
                <a:solidFill>
                  <a:schemeClr val="tx2"/>
                </a:solidFill>
              </a:rPr>
              <a:t>IP Toolbox </a:t>
            </a:r>
            <a:r>
              <a:rPr lang="en-US" dirty="0" smtClean="0">
                <a:solidFill>
                  <a:schemeClr val="tx2"/>
                </a:solidFill>
              </a:rPr>
              <a:t>Functions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Edge Detection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Blur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Demo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Display and working with tools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Colors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Blurring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Edge detection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Segmentation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Road line detection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Sudoku Solver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r="55834" b="28889"/>
          <a:stretch/>
        </p:blipFill>
        <p:spPr>
          <a:xfrm>
            <a:off x="914400" y="1600200"/>
            <a:ext cx="3862389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r="47584" b="26250"/>
          <a:stretch/>
        </p:blipFill>
        <p:spPr>
          <a:xfrm>
            <a:off x="4419600" y="1595718"/>
            <a:ext cx="446351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93" b="21868"/>
          <a:stretch/>
        </p:blipFill>
        <p:spPr>
          <a:xfrm>
            <a:off x="914399" y="1676399"/>
            <a:ext cx="3963195" cy="434850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693" b="19055"/>
          <a:stretch/>
        </p:blipFill>
        <p:spPr>
          <a:xfrm>
            <a:off x="4953000" y="1676400"/>
            <a:ext cx="3961605" cy="4348506"/>
          </a:xfrm>
        </p:spPr>
      </p:pic>
    </p:spTree>
    <p:extLst>
      <p:ext uri="{BB962C8B-B14F-4D97-AF65-F5344CB8AC3E}">
        <p14:creationId xmlns:p14="http://schemas.microsoft.com/office/powerpoint/2010/main" val="249589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r="10703" b="24444"/>
          <a:stretch/>
        </p:blipFill>
        <p:spPr>
          <a:xfrm>
            <a:off x="2121695" y="1600200"/>
            <a:ext cx="5486400" cy="430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41600"/>
            <a:ext cx="2470710" cy="1371600"/>
          </a:xfrm>
        </p:spPr>
        <p:txBody>
          <a:bodyPr>
            <a:noAutofit/>
          </a:bodyPr>
          <a:lstStyle/>
          <a:p>
            <a:r>
              <a:rPr lang="en-US" sz="6000" dirty="0" smtClean="0"/>
              <a:t>DEMO TIME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Tools</a:t>
            </a:r>
            <a:endParaRPr lang="en-US" dirty="0" smtClean="0"/>
          </a:p>
          <a:p>
            <a:r>
              <a:rPr lang="en-US" dirty="0" smtClean="0"/>
              <a:t>Edge </a:t>
            </a:r>
            <a:r>
              <a:rPr lang="en-US" dirty="0" smtClean="0"/>
              <a:t>Detections</a:t>
            </a:r>
          </a:p>
          <a:p>
            <a:r>
              <a:rPr lang="en-US" dirty="0"/>
              <a:t>blurring</a:t>
            </a:r>
            <a:endParaRPr lang="en-US" dirty="0" smtClean="0"/>
          </a:p>
          <a:p>
            <a:r>
              <a:rPr lang="en-US" dirty="0" smtClean="0"/>
              <a:t>Segmentation</a:t>
            </a:r>
          </a:p>
          <a:p>
            <a:r>
              <a:rPr lang="en-US" dirty="0" smtClean="0"/>
              <a:t>Road</a:t>
            </a:r>
          </a:p>
          <a:p>
            <a:r>
              <a:rPr lang="en-US" dirty="0" smtClean="0"/>
              <a:t>Sudoku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</a:t>
            </a:r>
            <a:r>
              <a:rPr lang="en-US" dirty="0" smtClean="0"/>
              <a:t>demo files</a:t>
            </a:r>
            <a:endParaRPr lang="en-US" dirty="0"/>
          </a:p>
        </p:txBody>
      </p:sp>
      <p:sp>
        <p:nvSpPr>
          <p:cNvPr id="22" name="Content Placeholder 14"/>
          <p:cNvSpPr>
            <a:spLocks noGrp="1"/>
          </p:cNvSpPr>
          <p:nvPr>
            <p:ph type="body" idx="1"/>
          </p:nvPr>
        </p:nvSpPr>
        <p:spPr>
          <a:xfrm>
            <a:off x="3147968" y="3743951"/>
            <a:ext cx="5386433" cy="1797028"/>
          </a:xfrm>
        </p:spPr>
        <p:txBody>
          <a:bodyPr>
            <a:normAutofit/>
          </a:bodyPr>
          <a:lstStyle/>
          <a:p>
            <a:r>
              <a:rPr lang="en-US" dirty="0" smtClean="0"/>
              <a:t>Documents</a:t>
            </a:r>
          </a:p>
          <a:p>
            <a:pPr>
              <a:lnSpc>
                <a:spcPct val="150000"/>
              </a:lnSpc>
            </a:pPr>
            <a:r>
              <a:rPr lang="en-US" sz="1400" cap="none" dirty="0" smtClean="0">
                <a:hlinkClick r:id="rId2"/>
              </a:rPr>
              <a:t>http://mathworks.com/matlab</a:t>
            </a:r>
            <a:endParaRPr lang="en-US" sz="1400" cap="none" dirty="0" smtClean="0"/>
          </a:p>
          <a:p>
            <a:pPr>
              <a:lnSpc>
                <a:spcPct val="150000"/>
              </a:lnSpc>
            </a:pPr>
            <a:r>
              <a:rPr lang="en-US" sz="1400" cap="none" dirty="0" smtClean="0">
                <a:hlinkClick r:id="rId3"/>
              </a:rPr>
              <a:t>http://mathworks.com/matlabcentral</a:t>
            </a:r>
            <a:endParaRPr lang="en-US" sz="1400" cap="none" dirty="0" smtClean="0"/>
          </a:p>
          <a:p>
            <a:pPr>
              <a:lnSpc>
                <a:spcPct val="150000"/>
              </a:lnSpc>
            </a:pPr>
            <a:r>
              <a:rPr lang="en-US" sz="1400" cap="none" dirty="0" smtClean="0">
                <a:hlinkClick r:id="rId4"/>
              </a:rPr>
              <a:t>https://www.mathworks.com/products/image.html</a:t>
            </a:r>
            <a:endParaRPr lang="en-US" sz="1400" cap="none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3147968" y="1691878"/>
            <a:ext cx="5879491" cy="1508522"/>
          </a:xfrm>
        </p:spPr>
        <p:txBody>
          <a:bodyPr>
            <a:normAutofit/>
          </a:bodyPr>
          <a:lstStyle/>
          <a:p>
            <a:r>
              <a:rPr lang="en-US" b="1" dirty="0" smtClean="0"/>
              <a:t>Demos + PPT + eBook</a:t>
            </a:r>
          </a:p>
          <a:p>
            <a:r>
              <a:rPr lang="en-US" sz="1200" dirty="0">
                <a:hlinkClick r:id="rId5"/>
              </a:rPr>
              <a:t>http://</a:t>
            </a:r>
            <a:r>
              <a:rPr lang="en-US" sz="1400" dirty="0">
                <a:hlinkClick r:id="rId5"/>
              </a:rPr>
              <a:t>www.slideshare.net/ShahriarYazdipour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r>
              <a:rPr lang="en-US" sz="1400" dirty="0">
                <a:hlinkClick r:id="rId6"/>
              </a:rPr>
              <a:t>https://</a:t>
            </a:r>
            <a:r>
              <a:rPr lang="en-US" sz="1400" dirty="0">
                <a:hlinkClick r:id="rId6"/>
              </a:rPr>
              <a:t>github.com/yazdipour/Intro-Matlab-Image-Processing</a:t>
            </a:r>
            <a:endParaRPr lang="en-US" sz="1400" dirty="0"/>
          </a:p>
          <a:p>
            <a:r>
              <a:rPr lang="en-US" dirty="0" smtClean="0">
                <a:hlinkClick r:id="rId7"/>
              </a:rPr>
              <a:t>http://shahriar.in/blog/post/141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quarter" idx="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84" y="4038600"/>
            <a:ext cx="1916720" cy="1511344"/>
          </a:xfrm>
        </p:spPr>
      </p:pic>
      <p:sp>
        <p:nvSpPr>
          <p:cNvPr id="13" name="AutoShape 4" descr="https://octodex.github.com/images/red-pol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66" y="1417638"/>
            <a:ext cx="16002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4440" y="997832"/>
            <a:ext cx="999961" cy="1383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1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Robotics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Medical imaging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Automotive safety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Geospatial computing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Surveillance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And more …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Image_Processing_Made_Easy_MATLAB_Video_1_jURfDzP1s_22.mp4 - MPC-BE x64 - v1.4.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3" t="17630" r="11666" b="14549"/>
          <a:stretch/>
        </p:blipFill>
        <p:spPr>
          <a:xfrm>
            <a:off x="4191001" y="1828800"/>
            <a:ext cx="4343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5387" y="1600200"/>
            <a:ext cx="7339013" cy="4572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Image enhancement is the process of adjusting digital images so that the results are more suitable for display or further processing.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Such as: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Reduce noise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Deblurring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Brightness Adjusting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Color Adjusting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…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95387" y="1600200"/>
            <a:ext cx="7339013" cy="45720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tx2"/>
                </a:solidFill>
              </a:rPr>
              <a:t>Image segmentation is the process of dividing an image into multiple parts. That is typically used to identify objects and other relevant information within an image.</a:t>
            </a:r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7" name="Content Placeholder 4" descr="Image_Processing_Made_Easy_MATLAB_Video_1_jURfDzP1s_22.mp4 - MPC-BE x64 - v1.4.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44335" r="12088" b="10948"/>
          <a:stretch/>
        </p:blipFill>
        <p:spPr>
          <a:xfrm>
            <a:off x="1096456" y="3733800"/>
            <a:ext cx="7536873" cy="2438400"/>
          </a:xfrm>
        </p:spPr>
      </p:pic>
    </p:spTree>
    <p:extLst>
      <p:ext uri="{BB962C8B-B14F-4D97-AF65-F5344CB8AC3E}">
        <p14:creationId xmlns:p14="http://schemas.microsoft.com/office/powerpoint/2010/main" val="12526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RGB (A)</a:t>
            </a:r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sz="1600" b="1" dirty="0">
                <a:solidFill>
                  <a:schemeClr val="tx2"/>
                </a:solidFill>
              </a:rPr>
              <a:t>R</a:t>
            </a:r>
            <a:r>
              <a:rPr lang="en-US" sz="1600" dirty="0">
                <a:solidFill>
                  <a:schemeClr val="tx2"/>
                </a:solidFill>
              </a:rPr>
              <a:t>ed, which ranges from 0-255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G</a:t>
            </a:r>
            <a:r>
              <a:rPr lang="en-US" sz="1600" dirty="0">
                <a:solidFill>
                  <a:schemeClr val="tx2"/>
                </a:solidFill>
              </a:rPr>
              <a:t>reen, which ranges from 0-255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B</a:t>
            </a:r>
            <a:r>
              <a:rPr lang="en-US" sz="1600" dirty="0">
                <a:solidFill>
                  <a:schemeClr val="tx2"/>
                </a:solidFill>
              </a:rPr>
              <a:t>lue, which ranges from </a:t>
            </a:r>
            <a:r>
              <a:rPr lang="en-US" sz="1600" dirty="0" smtClean="0">
                <a:solidFill>
                  <a:schemeClr val="tx2"/>
                </a:solidFill>
              </a:rPr>
              <a:t>0-255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A</a:t>
            </a:r>
            <a:r>
              <a:rPr lang="en-US" sz="1600" dirty="0" smtClean="0">
                <a:solidFill>
                  <a:schemeClr val="tx2"/>
                </a:solidFill>
              </a:rPr>
              <a:t>lpha Channel for transparency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587" y="1600200"/>
            <a:ext cx="4062413" cy="3365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HSL</a:t>
            </a:r>
            <a:r>
              <a:rPr lang="en-US" dirty="0">
                <a:solidFill>
                  <a:schemeClr val="tx2"/>
                </a:solidFill>
              </a:rPr>
              <a:t> 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sz="1400" b="1" dirty="0">
                <a:solidFill>
                  <a:schemeClr val="tx2"/>
                </a:solidFill>
              </a:rPr>
              <a:t>H</a:t>
            </a:r>
            <a:r>
              <a:rPr lang="en-US" sz="1400" dirty="0">
                <a:solidFill>
                  <a:schemeClr val="tx2"/>
                </a:solidFill>
              </a:rPr>
              <a:t>ue : the color type (such as red, </a:t>
            </a:r>
            <a:r>
              <a:rPr lang="en-US" sz="1400" dirty="0" smtClean="0">
                <a:solidFill>
                  <a:schemeClr val="tx2"/>
                </a:solidFill>
              </a:rPr>
              <a:t>blue,..) </a:t>
            </a:r>
            <a:r>
              <a:rPr lang="en-US" sz="1200" dirty="0" smtClean="0">
                <a:solidFill>
                  <a:schemeClr val="tx2"/>
                </a:solidFill>
              </a:rPr>
              <a:t>Ranges </a:t>
            </a:r>
            <a:r>
              <a:rPr lang="en-US" sz="1200" dirty="0">
                <a:solidFill>
                  <a:schemeClr val="tx2"/>
                </a:solidFill>
              </a:rPr>
              <a:t>from 0 to 360° in most applications (each value corresponds to one color : 0 is red, 45 is a shade of orange and 55 is a shade of yellow).</a:t>
            </a:r>
          </a:p>
          <a:p>
            <a:r>
              <a:rPr lang="en-US" sz="1400" b="1" dirty="0">
                <a:solidFill>
                  <a:schemeClr val="tx2"/>
                </a:solidFill>
              </a:rPr>
              <a:t>S</a:t>
            </a:r>
            <a:r>
              <a:rPr lang="en-US" sz="1400" dirty="0">
                <a:solidFill>
                  <a:schemeClr val="tx2"/>
                </a:solidFill>
              </a:rPr>
              <a:t>aturation : variation of the color depending on the lightness.</a:t>
            </a:r>
          </a:p>
          <a:p>
            <a:pPr lvl="1"/>
            <a:r>
              <a:rPr lang="en-US" sz="1200" dirty="0">
                <a:solidFill>
                  <a:schemeClr val="tx2"/>
                </a:solidFill>
              </a:rPr>
              <a:t>Ranges from 0 to 100% </a:t>
            </a:r>
            <a:r>
              <a:rPr lang="en-US" sz="1200" dirty="0" smtClean="0">
                <a:solidFill>
                  <a:schemeClr val="tx2"/>
                </a:solidFill>
              </a:rPr>
              <a:t>(center = lightest).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sz="1400" b="1" dirty="0">
                <a:solidFill>
                  <a:schemeClr val="tx2"/>
                </a:solidFill>
              </a:rPr>
              <a:t>L</a:t>
            </a:r>
            <a:r>
              <a:rPr lang="en-US" sz="1400" dirty="0">
                <a:solidFill>
                  <a:schemeClr val="tx2"/>
                </a:solidFill>
              </a:rPr>
              <a:t>ightness (also Luminance or Luminosity or Intensity).</a:t>
            </a:r>
          </a:p>
          <a:p>
            <a:pPr lvl="1"/>
            <a:r>
              <a:rPr lang="en-US" sz="1200" dirty="0">
                <a:solidFill>
                  <a:schemeClr val="tx2"/>
                </a:solidFill>
              </a:rPr>
              <a:t>Ranges from 0 to 100% (from black to white</a:t>
            </a:r>
            <a:r>
              <a:rPr lang="en-US" sz="1200" dirty="0" smtClean="0">
                <a:solidFill>
                  <a:schemeClr val="tx2"/>
                </a:solidFill>
              </a:rPr>
              <a:t>).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4601" y="1109861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http://www.colorizer.org/</a:t>
            </a:r>
            <a:endParaRPr lang="en-US" sz="1400" dirty="0"/>
          </a:p>
        </p:txBody>
      </p:sp>
      <p:pic>
        <p:nvPicPr>
          <p:cNvPr id="1026" name="Picture 2" descr="RGB color sp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70" y="3533371"/>
            <a:ext cx="1765299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HSL cone; Wikipedia imag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969" y="3739343"/>
            <a:ext cx="2932905" cy="311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2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5388" y="1600200"/>
            <a:ext cx="3611880" cy="1981200"/>
          </a:xfrm>
        </p:spPr>
        <p:txBody>
          <a:bodyPr>
            <a:normAutofit/>
          </a:bodyPr>
          <a:lstStyle/>
          <a:p>
            <a:r>
              <a:rPr lang="en-US" sz="2100" b="1" dirty="0" smtClean="0">
                <a:solidFill>
                  <a:schemeClr val="tx2"/>
                </a:solidFill>
              </a:rPr>
              <a:t>YUV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Y</a:t>
            </a:r>
            <a:r>
              <a:rPr lang="en-US" sz="1600" dirty="0" smtClean="0">
                <a:solidFill>
                  <a:schemeClr val="tx2"/>
                </a:solidFill>
              </a:rPr>
              <a:t>, the </a:t>
            </a:r>
            <a:r>
              <a:rPr lang="en-US" sz="1600" dirty="0" smtClean="0">
                <a:solidFill>
                  <a:schemeClr val="tx2"/>
                </a:solidFill>
              </a:rPr>
              <a:t>luma</a:t>
            </a:r>
            <a:r>
              <a:rPr lang="en-US" sz="1600" dirty="0" smtClean="0">
                <a:solidFill>
                  <a:schemeClr val="tx2"/>
                </a:solidFill>
              </a:rPr>
              <a:t> component, or the brightness.</a:t>
            </a:r>
            <a:endParaRPr lang="en-US" sz="1600" dirty="0">
              <a:solidFill>
                <a:schemeClr val="tx2"/>
              </a:solidFill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</a:rPr>
              <a:t>Ranges from 0 to 100% in most applications.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U</a:t>
            </a:r>
            <a:r>
              <a:rPr lang="en-US" sz="1600" dirty="0">
                <a:solidFill>
                  <a:schemeClr val="tx2"/>
                </a:solidFill>
              </a:rPr>
              <a:t> and </a:t>
            </a:r>
            <a:r>
              <a:rPr lang="en-US" sz="1600" b="1" dirty="0">
                <a:solidFill>
                  <a:schemeClr val="tx2"/>
                </a:solidFill>
              </a:rPr>
              <a:t>V</a:t>
            </a:r>
            <a:r>
              <a:rPr lang="en-US" sz="1600" dirty="0">
                <a:solidFill>
                  <a:schemeClr val="tx2"/>
                </a:solidFill>
              </a:rPr>
              <a:t> are the chrominance </a:t>
            </a:r>
            <a:r>
              <a:rPr lang="en-US" sz="1600" dirty="0" smtClean="0">
                <a:solidFill>
                  <a:schemeClr val="tx2"/>
                </a:solidFill>
              </a:rPr>
              <a:t>components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CMYK</a:t>
            </a:r>
            <a:r>
              <a:rPr lang="en-US" dirty="0">
                <a:solidFill>
                  <a:schemeClr val="tx2"/>
                </a:solidFill>
              </a:rPr>
              <a:t> 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C</a:t>
            </a:r>
            <a:r>
              <a:rPr lang="en-US" dirty="0">
                <a:solidFill>
                  <a:schemeClr val="tx2"/>
                </a:solidFill>
              </a:rPr>
              <a:t>yan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Ranges from 0 to 100% in most applications.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M</a:t>
            </a:r>
            <a:r>
              <a:rPr lang="en-US" dirty="0" smtClean="0">
                <a:solidFill>
                  <a:schemeClr val="tx2"/>
                </a:solidFill>
              </a:rPr>
              <a:t>agenta.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Y</a:t>
            </a:r>
            <a:r>
              <a:rPr lang="en-US" dirty="0" smtClean="0">
                <a:solidFill>
                  <a:schemeClr val="tx2"/>
                </a:solidFill>
              </a:rPr>
              <a:t>ellow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blac</a:t>
            </a:r>
            <a:r>
              <a:rPr lang="en-US" b="1" dirty="0" smtClean="0">
                <a:solidFill>
                  <a:schemeClr val="tx2"/>
                </a:solidFill>
              </a:rPr>
              <a:t>K</a:t>
            </a:r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 descr="http://www.colorizer.org/img/cm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272" y="4208462"/>
            <a:ext cx="223837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lorizer.org/img/yu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03625"/>
            <a:ext cx="2843212" cy="28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33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Toolbox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Imread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fileDir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,[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fileType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Imwrite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Matrix,fileDirToSave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,[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fileType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Imshow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(M)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Imtool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(M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32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0C675A-9AD3-40BB-AC57-0E9EFA3E4F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841</Words>
  <Application>Microsoft Office PowerPoint</Application>
  <PresentationFormat>On-screen Show (4:3)</PresentationFormat>
  <Paragraphs>183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Consolas</vt:lpstr>
      <vt:lpstr>Courier New</vt:lpstr>
      <vt:lpstr>Euphemia</vt:lpstr>
      <vt:lpstr>Inconsolata</vt:lpstr>
      <vt:lpstr>Math 16x9</vt:lpstr>
      <vt:lpstr>Introduction in MATLAB  Image Processing Toolbox</vt:lpstr>
      <vt:lpstr>Agenda</vt:lpstr>
      <vt:lpstr>Resources and demo files</vt:lpstr>
      <vt:lpstr>Applications of Image Processing</vt:lpstr>
      <vt:lpstr>Pre Processing</vt:lpstr>
      <vt:lpstr>Image segmentation</vt:lpstr>
      <vt:lpstr>Colors</vt:lpstr>
      <vt:lpstr>Colors</vt:lpstr>
      <vt:lpstr>IP Toolbox Functions</vt:lpstr>
      <vt:lpstr>IP Toolbox Functions</vt:lpstr>
      <vt:lpstr>RGB to Gray</vt:lpstr>
      <vt:lpstr>RGB to Black &amp; White</vt:lpstr>
      <vt:lpstr>Computing Level</vt:lpstr>
      <vt:lpstr>IP Toolbox Functions</vt:lpstr>
      <vt:lpstr>IP Toolbox Functions</vt:lpstr>
      <vt:lpstr>IP Toolbox Functions</vt:lpstr>
      <vt:lpstr>Salt &amp; Pepper noise + medfild2</vt:lpstr>
      <vt:lpstr>Blurring</vt:lpstr>
      <vt:lpstr>IP Toolbox Functions</vt:lpstr>
      <vt:lpstr>Edge Detection</vt:lpstr>
      <vt:lpstr>Edge Detection</vt:lpstr>
      <vt:lpstr>Edge Detection</vt:lpstr>
      <vt:lpstr>DEMO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2016-12-08T15:53:20Z</dcterms:created>
  <dcterms:modified xsi:type="dcterms:W3CDTF">2016-12-29T10:14:45Z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TC027879479991</vt:lpwstr>
  </property>
</Properties>
</file>